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Corbel"/>
      <p:regular r:id="rId39"/>
      <p:bold r:id="rId40"/>
      <p:italic r:id="rId41"/>
      <p:boldItalic r:id="rId42"/>
    </p:embeddedFont>
    <p:embeddedFont>
      <p:font typeface="Average"/>
      <p:regular r:id="rId43"/>
    </p:embeddedFont>
    <p:embeddedFont>
      <p:font typeface="Oswald"/>
      <p:regular r:id="rId44"/>
      <p:bold r:id="rId45"/>
    </p:embeddedFont>
    <p:embeddedFont>
      <p:font typeface="Merriweather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bold.fntdata"/><Relationship Id="rId42" Type="http://schemas.openxmlformats.org/officeDocument/2006/relationships/font" Target="fonts/Corbel-boldItalic.fntdata"/><Relationship Id="rId41" Type="http://schemas.openxmlformats.org/officeDocument/2006/relationships/font" Target="fonts/Corbel-italic.fntdata"/><Relationship Id="rId44" Type="http://schemas.openxmlformats.org/officeDocument/2006/relationships/font" Target="fonts/Oswald-regular.fntdata"/><Relationship Id="rId43" Type="http://schemas.openxmlformats.org/officeDocument/2006/relationships/font" Target="fonts/Average-regular.fntdata"/><Relationship Id="rId46" Type="http://schemas.openxmlformats.org/officeDocument/2006/relationships/font" Target="fonts/Merriweather-regular.fntdata"/><Relationship Id="rId45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Merriweather-italic.fntdata"/><Relationship Id="rId47" Type="http://schemas.openxmlformats.org/officeDocument/2006/relationships/font" Target="fonts/Merriweather-bold.fntdata"/><Relationship Id="rId49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Roboto-regular.fntdata"/><Relationship Id="rId34" Type="http://schemas.openxmlformats.org/officeDocument/2006/relationships/slide" Target="slides/slide30.xml"/><Relationship Id="rId37" Type="http://schemas.openxmlformats.org/officeDocument/2006/relationships/font" Target="fonts/Roboto-italic.fntdata"/><Relationship Id="rId36" Type="http://schemas.openxmlformats.org/officeDocument/2006/relationships/font" Target="fonts/Roboto-bold.fntdata"/><Relationship Id="rId39" Type="http://schemas.openxmlformats.org/officeDocument/2006/relationships/font" Target="fonts/Corbel-regular.fntdata"/><Relationship Id="rId38" Type="http://schemas.openxmlformats.org/officeDocument/2006/relationships/font" Target="fonts/Roboto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At first I had to get the buzzer to make sound for one beep per second, with the right schematics and the right programing to the Arduino Uno.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Then, I had to set the timer to make it to where i can hear it better. (At this point I decided to use the Mini Metal Speaker w/ Wires( - 8 ohm 0.5W), instead of the buzzer, because the sound was clearer.)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3.5 Kilohertz (KHz) or 3500 Hertz and Timed at 100 milliseconds for each delay.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 wanted to know if I could make the speaker beep a song.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 tried many different songs to see if they were compatible to the arduino.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The one that I liked best was the Mario Theme Song.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At first I had to get the buzzer to make sound for one beep per second, with the right schematics and the right programing to the Arduino Uno.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Then, I had to set the timer to make it to where i can hear it better. (At this point I decided to use the Mini Metal Speaker w/ Wires( - 8 ohm 0.5W), instead of the buzzer, because the sound was clearer.)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3.5 Kilohertz (KHz) or 3500 Hertz and Timed at 100 milliseconds for each delay.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 wanted to know if I could make the speaker beep a song.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 tried many different songs to see if they were compatible to the arduino.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The one that I liked best was the Mario Theme Song.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At first I had to get the buzzer to make sound for one beep per second, with the right schematics and the right programing to the Arduino Uno.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Then, I had to set the timer to make it to where i can hear it better. (At this point I decided to use the Mini Metal Speaker w/ Wires( - 8 ohm 0.5W), instead of the buzzer, because the sound was clearer.)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3.5 Kilohertz (KHz) or 3500 Hertz and Timed at 100 milliseconds for each delay.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 wanted to know if I could make the speaker beep a song.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 tried many different songs to see if they were compatible to the arduino.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The one that I liked best was the Mario Theme Song.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After programing and the right schematics, I made the Speaker beep the Mario Theme Song.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After getting the sound to work correctly on the Arduino Uno I decided to see if I could get it to work on the Arduino Nano, for weight purposes.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After, several failed attempts of trying to get the sound to work on the Nano, I decided that I would use the Uno.</a:t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The day before the flight for ears I did a final check on it and everything seemed to be in place for flight.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 hooked the Arduino Board up to a Panasonic 9-volt Alkaline battery for testing.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 set it to go off after 2 hours, that way it wouldn’t waste any of the battery.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Right before the flight I hooked Ears up to a Energizer 9-volt Lithium Battery.</a:t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When we retrieved the payload I couldn’t hear EARS.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When I looked at the schematics and programing everything was fine.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The problem was the Energizer 9-Volt Lithium Battery.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But why?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 researched this and I didn’t see any other people having problems with a Lithium Battery.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Though, </a:t>
            </a:r>
            <a:r>
              <a:rPr lang="en" sz="1800">
                <a:solidFill>
                  <a:srgbClr val="606060"/>
                </a:solidFill>
                <a:highlight>
                  <a:srgbClr val="FFFFFF"/>
                </a:highlight>
              </a:rPr>
              <a:t>batteries have different energy capacities and max output currents.</a:t>
            </a:r>
            <a:endParaRPr sz="1800">
              <a:solidFill>
                <a:srgbClr val="606060"/>
              </a:solidFill>
              <a:highlight>
                <a:srgbClr val="FFFFFF"/>
              </a:highlight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800"/>
              <a:buChar char="-"/>
            </a:pPr>
            <a:r>
              <a:rPr lang="en" sz="1800">
                <a:solidFill>
                  <a:srgbClr val="606060"/>
                </a:solidFill>
                <a:highlight>
                  <a:srgbClr val="FFFFFF"/>
                </a:highlight>
              </a:rPr>
              <a:t>From my research the Lithium battery should last longer than the Alkaline battery.</a:t>
            </a:r>
            <a:endParaRPr sz="1800">
              <a:solidFill>
                <a:srgbClr val="606060"/>
              </a:solidFill>
              <a:highlight>
                <a:srgbClr val="FFFFFF"/>
              </a:highlight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What I concluded from my research is either the battery had no charge or the Lithium battery was not compatible with the Arduino Uno.</a:t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For the next payload I plan on making the sound louder.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I, also, want to figure out how to get the sound for Arduino Nano, for a lighter payload.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I want to do multiple battery checks and see if a charged lithium battery is better than an alkaline, to see if the lithium battery is an okay source of power. Or maybe use a whole new power source.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  <a:defRPr b="0" i="0" sz="33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857250" y="1543050"/>
            <a:ext cx="74046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b="0" i="0" sz="17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b="0" i="0" sz="15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b="0" i="0" sz="1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2961861" y="4667871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997147" y="4667871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Relationship Id="rId4" Type="http://schemas.openxmlformats.org/officeDocument/2006/relationships/image" Target="../media/image6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hyperlink" Target="https://www.baldengineer.com/wp-content/uploads/2014/02/522.pdf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://data.energizer.com/PDFs/la522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Times New Roman"/>
                <a:ea typeface="Times New Roman"/>
                <a:cs typeface="Times New Roman"/>
                <a:sym typeface="Times New Roman"/>
              </a:rPr>
              <a:t>PCC ASCEND!</a:t>
            </a:r>
            <a:endParaRPr sz="5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600" y="176750"/>
            <a:ext cx="2444950" cy="18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857250" y="1524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Spring Semester: Results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1543050"/>
            <a:ext cx="7404600" cy="30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</a:pPr>
            <a:r>
              <a:rPr i="0" lang="en" sz="33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857250" y="1543050"/>
            <a:ext cx="7404653" cy="3028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460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 regressions for lux sensor data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6050" lvl="0" marL="177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 of photovoltaic cells in lab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6050" lvl="0" marL="177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Measurable current and voltage in circuit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6050" lvl="0" marL="177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Efficiency calculations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to weight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to cost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picture containing ground, person, outdoor, man  Description generated with very high confidence"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866490">
            <a:off x="5179794" y="1279669"/>
            <a:ext cx="3827897" cy="287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Daniel Elias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Shape 150"/>
          <p:cNvSpPr txBox="1"/>
          <p:nvPr>
            <p:ph type="ctrTitle"/>
          </p:nvPr>
        </p:nvSpPr>
        <p:spPr>
          <a:xfrm>
            <a:off x="311700" y="985200"/>
            <a:ext cx="4448100" cy="8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II.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Dual BME Sensors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311600" y="331425"/>
            <a:ext cx="218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 Solar Powered BME</a:t>
            </a:r>
            <a:endParaRPr b="0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An experimental power source</a:t>
            </a:r>
            <a:endParaRPr b="0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An external power source</a:t>
            </a:r>
            <a:endParaRPr b="0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Will it get the continuous power needed to gather data?</a:t>
            </a:r>
            <a:endParaRPr b="0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7" name="Shape 15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 Battery Powered BME</a:t>
            </a:r>
            <a:endParaRPr b="0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 tested and true method</a:t>
            </a:r>
            <a:endParaRPr b="0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Housed internally</a:t>
            </a:r>
            <a:endParaRPr b="0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Predictable results</a:t>
            </a:r>
            <a:endParaRPr b="0" i="0" sz="18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210300"/>
            <a:ext cx="83121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purpose of two sensors was to ensure data was captured and measure any differences in data collection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4" name="Shape 164" title="Humidity %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8225" y="1017725"/>
            <a:ext cx="5647401" cy="37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0" name="Shape 170" title="Temp (C)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800" y="1017725"/>
            <a:ext cx="565130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6" name="Shape 176" title="Pressure (Pa)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438" y="1017725"/>
            <a:ext cx="617913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Solar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7163" y="1017725"/>
            <a:ext cx="608967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Solar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7163" y="1017725"/>
            <a:ext cx="608967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Solar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063" y="1017725"/>
            <a:ext cx="604987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Alfredo Gonzalez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/>
          <p:nvPr>
            <p:ph type="ctrTitle"/>
          </p:nvPr>
        </p:nvSpPr>
        <p:spPr>
          <a:xfrm>
            <a:off x="311700" y="985200"/>
            <a:ext cx="7058100" cy="8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AutoNum type="romanUcPeriod"/>
            </a:pPr>
            <a:r>
              <a:rPr lang="en"/>
              <a:t>Solar-Powered Payload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580525" y="500925"/>
            <a:ext cx="4251900" cy="4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i="0" lang="en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final results of both BME sensors shows that neither were perfect. </a:t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i="0" lang="en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Minor interrupts in one, a major interrupt in the other</a:t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i="0" lang="en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it reliable?</a:t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subTitle"/>
          </p:nvPr>
        </p:nvSpPr>
        <p:spPr>
          <a:xfrm>
            <a:off x="311700" y="23357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Jacob D’Amour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 txBox="1"/>
          <p:nvPr>
            <p:ph type="ctrTitle"/>
          </p:nvPr>
        </p:nvSpPr>
        <p:spPr>
          <a:xfrm>
            <a:off x="311700" y="985200"/>
            <a:ext cx="7608300" cy="12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III. Effect of High-Altitude Flight on the Molecular Structure of Solids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3D Printed Cubes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Two cubes were 3D printed.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Control and Test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Test cube successfully recovered from flight.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Analysis of structure revealed differences.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Future 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The potential to design materials better suited for high-altitude flight is being investigated.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ctrTitle"/>
          </p:nvPr>
        </p:nvSpPr>
        <p:spPr>
          <a:xfrm>
            <a:off x="311700" y="985200"/>
            <a:ext cx="8520600" cy="12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IV. </a:t>
            </a:r>
            <a:r>
              <a:rPr lang="en"/>
              <a:t>E.A.R.S. - External Auditory Retrieval System</a:t>
            </a:r>
            <a:endParaRPr/>
          </a:p>
        </p:txBody>
      </p:sp>
      <p:sp>
        <p:nvSpPr>
          <p:cNvPr id="224" name="Shape 224"/>
          <p:cNvSpPr txBox="1"/>
          <p:nvPr>
            <p:ph idx="1" type="subTitle"/>
          </p:nvPr>
        </p:nvSpPr>
        <p:spPr>
          <a:xfrm>
            <a:off x="311700" y="2259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Dreah Gray, Alexis Range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E.A.R.S. (External Auditory Retrieval System)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644675" y="179125"/>
            <a:ext cx="4166400" cy="44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160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Sound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Setting Time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3.5 Kilohertz (KHz) or 3500 Hertz and Timed at 100 milliseconds for each delay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Songs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25" y="145650"/>
            <a:ext cx="3706500" cy="15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E.A.R.S. (External Auditory Retrieval System)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197775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Mario Theme Song</a:t>
            </a:r>
            <a:endParaRPr sz="2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 Nano</a:t>
            </a:r>
            <a:endParaRPr sz="2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buzzeruno"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100" y="1112825"/>
            <a:ext cx="2590225" cy="308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zzer"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48" y="2930676"/>
            <a:ext cx="2505750" cy="20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5134750" y="374325"/>
            <a:ext cx="310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 Uno </a:t>
            </a:r>
            <a:endParaRPr sz="2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check mark" id="240" name="Shape 240" title="https://pixabay.com/en/photos/check%20mark/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9700" y="88297"/>
            <a:ext cx="831450" cy="814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x" id="241" name="Shape 2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2330825" y="2321025"/>
            <a:ext cx="657150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Flight for E.A.R.S.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Final Check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Panasonic 9-Volt Alkaline Battery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2 hours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Energizer 9-Volt Lithium Battery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energizer 9 volt battery lithium"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775" y="1417325"/>
            <a:ext cx="17811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anasonic 9 volt battery alkaline"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1625" y="1331900"/>
            <a:ext cx="1866600" cy="18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Results for E.A.R.S.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644675" y="272325"/>
            <a:ext cx="4166400" cy="47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On retrieval of payload (no sound)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Investigation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The problem was the Energizer 9-Volt Lithium Battery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Why did not work with the Lithium battery?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4263675" y="196125"/>
            <a:ext cx="4807800" cy="16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6060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Batteries have different energy capacities and max output currents. </a:t>
            </a:r>
            <a:endParaRPr sz="2000">
              <a:solidFill>
                <a:srgbClr val="60606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6060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From my research the Lithium battery should last longer than the Alkaline battery.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9V (6LR61) Life / Capacity Graph - Courtesy of Energizer"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00" y="1612300"/>
            <a:ext cx="3810000" cy="25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210300" y="4188400"/>
            <a:ext cx="40482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800"/>
              </a:spcBef>
              <a:spcAft>
                <a:spcPts val="2200"/>
              </a:spcAft>
              <a:buNone/>
            </a:pPr>
            <a:r>
              <a:rPr lang="en" sz="105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9V (6LR61) Life / Capacity Graph – Courtesy of </a:t>
            </a:r>
            <a:r>
              <a:rPr lang="en" sz="1050">
                <a:solidFill>
                  <a:srgbClr val="F3F3F3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Energizer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972575" y="1253000"/>
            <a:ext cx="27060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Alkaline 9-Volt Battery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9V (LA552) Life / Capacity Graph - Courtesy of Energizer" id="265" name="Shape 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3925" y="2334075"/>
            <a:ext cx="3848804" cy="2527375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6" name="Shape 266"/>
          <p:cNvSpPr txBox="1"/>
          <p:nvPr/>
        </p:nvSpPr>
        <p:spPr>
          <a:xfrm>
            <a:off x="4593325" y="4861450"/>
            <a:ext cx="38100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6060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9V (LA552) Life / Capacity Graph – Courtesy of </a:t>
            </a:r>
            <a:r>
              <a:rPr lang="en" sz="1050">
                <a:solidFill>
                  <a:srgbClr val="AE6227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Energizer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5465050" y="2010000"/>
            <a:ext cx="28566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Lithium 9-Volt Battery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Shape 83"/>
          <p:cNvSpPr txBox="1"/>
          <p:nvPr>
            <p:ph idx="4294967295" type="body"/>
          </p:nvPr>
        </p:nvSpPr>
        <p:spPr>
          <a:xfrm>
            <a:off x="857250" y="1543050"/>
            <a:ext cx="7404600" cy="3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460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 semester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 design prototyping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Measurables and plausibility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 and results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6050" lvl="0" marL="1778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semester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P3 Solar cooperation and design changes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Proof of concept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6050" lvl="0" marL="1778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ASCEND-produced photovoltaic cells</a:t>
            </a:r>
            <a:endParaRPr i="0" sz="15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14343" l="15985" r="20149" t="1481"/>
          <a:stretch/>
        </p:blipFill>
        <p:spPr>
          <a:xfrm rot="5637959">
            <a:off x="5293087" y="2014268"/>
            <a:ext cx="3112728" cy="230777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title"/>
          </p:nvPr>
        </p:nvSpPr>
        <p:spPr>
          <a:xfrm>
            <a:off x="857250" y="1524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</a:pPr>
            <a:r>
              <a:rPr i="0" lang="en" sz="33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Continuous Power Via Photovoltaic Cells</a:t>
            </a:r>
            <a:br>
              <a:rPr i="0" lang="en" sz="33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0" lang="en" sz="33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What’s Next for E.A.R.S.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Louder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Arduino Nano for Weight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Multiple checks on battery or maybe a different source of energy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857250" y="1524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Fall Semester: Frame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 txBox="1"/>
          <p:nvPr>
            <p:ph idx="4294967295" type="body"/>
          </p:nvPr>
        </p:nvSpPr>
        <p:spPr>
          <a:xfrm>
            <a:off x="857250" y="1543050"/>
            <a:ext cx="74046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333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piece of foam poster board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33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photocell per face to measure light on every surface simultaneously</a:t>
            </a:r>
            <a:endParaRPr i="0" sz="17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picture containing indoor, floor, table, wooden  Description generated with very high confidence"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19162">
            <a:off x="1264661" y="2571750"/>
            <a:ext cx="2708563" cy="2031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abinet, indoor, person, wall  Description generated with very high confidence" id="94" name="Shape 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217174">
            <a:off x="5634499" y="2636149"/>
            <a:ext cx="2407617" cy="180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857250" y="1524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Fall Semester: Measurables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Shape 101"/>
          <p:cNvSpPr txBox="1"/>
          <p:nvPr>
            <p:ph idx="4294967295" type="body"/>
          </p:nvPr>
        </p:nvSpPr>
        <p:spPr>
          <a:xfrm>
            <a:off x="857250" y="1543050"/>
            <a:ext cx="74046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460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P=IV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Minimum power calculated with minimum requirements for Arduino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6050" lvl="0" marL="1778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P=lux * surface area / luminous efficacy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Luminous efficacy depends on many variables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efficacy from sunlight is 120 lumens/watt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46050" lvl="0" marL="1778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calculating lux, we can theorize power output</a:t>
            </a:r>
            <a:endParaRPr i="0" sz="15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857250" y="1524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Fall Semester: Results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1543050"/>
            <a:ext cx="7404600" cy="30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857250" y="1524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Simplified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Shape 11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4462" l="12061" r="1478" t="8882"/>
          <a:stretch/>
        </p:blipFill>
        <p:spPr>
          <a:xfrm>
            <a:off x="1580606" y="1442008"/>
            <a:ext cx="6009000" cy="33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857250" y="1524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Zoom on </a:t>
            </a: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Simplified Data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Shape 12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3891" l="13822" r="111" t="9430"/>
          <a:stretch/>
        </p:blipFill>
        <p:spPr>
          <a:xfrm>
            <a:off x="1704109" y="1543301"/>
            <a:ext cx="5874300" cy="33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Battery Powered Results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857250" y="1524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</a:pP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Spring Semester: P3 Solar Cooperation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 txBox="1"/>
          <p:nvPr>
            <p:ph idx="4294967295" type="body"/>
          </p:nvPr>
        </p:nvSpPr>
        <p:spPr>
          <a:xfrm>
            <a:off x="1155425" y="2034372"/>
            <a:ext cx="3430800" cy="1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460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imes New Roman"/>
              <a:buChar char="•"/>
            </a:pPr>
            <a:r>
              <a:rPr i="0" lang="en" sz="17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Partnership with P3 Solar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Donated a customized solar array to provide power throughout flight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1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imes New Roman"/>
              <a:buChar char="•"/>
            </a:pPr>
            <a:r>
              <a:rPr i="0" lang="en" sz="15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constraints to allow efficient application of panels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picture containing floor, indoor, sitting  Description generated with very high confidence"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788097">
            <a:off x="5007284" y="2039107"/>
            <a:ext cx="3306616" cy="2479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